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notesMasterIdLst>
    <p:notesMasterId r:id="rId22"/>
  </p:notesMasterIdLst>
  <p:handoutMasterIdLst>
    <p:handoutMasterId r:id="rId23"/>
  </p:handoutMasterIdLst>
  <p:sldIdLst>
    <p:sldId id="291" r:id="rId2"/>
    <p:sldId id="256" r:id="rId3"/>
    <p:sldId id="257" r:id="rId4"/>
    <p:sldId id="258" r:id="rId5"/>
    <p:sldId id="262" r:id="rId6"/>
    <p:sldId id="270" r:id="rId7"/>
    <p:sldId id="259" r:id="rId8"/>
    <p:sldId id="260" r:id="rId9"/>
    <p:sldId id="265" r:id="rId10"/>
    <p:sldId id="263" r:id="rId11"/>
    <p:sldId id="286" r:id="rId12"/>
    <p:sldId id="266" r:id="rId13"/>
    <p:sldId id="268" r:id="rId14"/>
    <p:sldId id="269" r:id="rId15"/>
    <p:sldId id="267" r:id="rId16"/>
    <p:sldId id="285" r:id="rId17"/>
    <p:sldId id="284" r:id="rId18"/>
    <p:sldId id="287" r:id="rId19"/>
    <p:sldId id="282" r:id="rId20"/>
    <p:sldId id="288" r:id="rId21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26BE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5BDE41-9640-334D-9DBF-105479BB3F34}" type="datetime1">
              <a:rPr lang="en-US"/>
              <a:pPr>
                <a:defRPr/>
              </a:pPr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FFA06BB-6966-C748-9453-787180C24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/>
            </a:lvl1pPr>
          </a:lstStyle>
          <a:p>
            <a:pPr>
              <a:defRPr/>
            </a:pPr>
            <a:fld id="{3F162078-CA4B-3144-AA10-EC6932141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E9080-A2D3-E942-B1AC-2F4767D6327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7DCBD-1A9A-9C46-B03F-E584C55C5FE1}" type="slidenum">
              <a:rPr lang="en-US"/>
              <a:pPr/>
              <a:t>11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15177-358E-C84A-8ADF-862E2A2DBAA2}" type="slidenum">
              <a:rPr lang="en-US"/>
              <a:pPr/>
              <a:t>12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6F175-3A6C-3E49-A464-B02B0D7A3228}" type="slidenum">
              <a:rPr lang="en-US"/>
              <a:pPr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EE8FA1-C8C6-8B40-8B25-ABB12F4A2D11}" type="slidenum">
              <a:rPr lang="en-US"/>
              <a:pPr/>
              <a:t>14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B75A40-1CE6-7841-9A80-B81DCCB84A86}" type="slidenum">
              <a:rPr lang="en-US"/>
              <a:pPr/>
              <a:t>15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7C26A1-B306-2148-AEB3-0417D3D189FC}" type="slidenum">
              <a:rPr lang="en-US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2F014A-F365-EA42-90D8-57D1A4390952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347B37-DFB7-A24A-A6FE-06BC760E0232}" type="slidenum">
              <a:rPr lang="en-US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30FC58-EDA0-1B47-8609-1C4704332FCF}" type="slidenum">
              <a:rPr lang="en-US"/>
              <a:pPr/>
              <a:t>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0DEB26-A2A1-FB4E-86E2-8239A9E653AE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7518B-AFAE-D041-87DB-A0A4682FAA6F}" type="slidenum">
              <a:rPr lang="en-US"/>
              <a:pPr/>
              <a:t>8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533400" marR="0" indent="-5334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Palatino Linotype" pitchFamily="18" charset="0"/>
              </a:rPr>
              <a:t>Although there may be some justification for occasional punishment (</a:t>
            </a:r>
            <a:r>
              <a:rPr lang="en-US" sz="1200" dirty="0" err="1" smtClean="0">
                <a:latin typeface="Palatino Linotype" pitchFamily="18" charset="0"/>
              </a:rPr>
              <a:t>Larzelaere</a:t>
            </a:r>
            <a:r>
              <a:rPr lang="en-US" sz="1200" dirty="0" smtClean="0">
                <a:latin typeface="Palatino Linotype" pitchFamily="18" charset="0"/>
              </a:rPr>
              <a:t> &amp; </a:t>
            </a:r>
            <a:r>
              <a:rPr lang="en-US" sz="1200" dirty="0" err="1" smtClean="0">
                <a:latin typeface="Palatino Linotype" pitchFamily="18" charset="0"/>
              </a:rPr>
              <a:t>Baumrind</a:t>
            </a:r>
            <a:r>
              <a:rPr lang="en-US" sz="1200" dirty="0" smtClean="0">
                <a:latin typeface="Palatino Linotype" pitchFamily="18" charset="0"/>
              </a:rPr>
              <a:t>, 2002), it usually leads to negative effects.</a:t>
            </a:r>
          </a:p>
          <a:p>
            <a:pPr marL="533400" indent="-533400" eaLnBrk="1" hangingPunct="1">
              <a:buFontTx/>
              <a:buNone/>
            </a:pPr>
            <a:endParaRPr lang="en-US" sz="1200" dirty="0" smtClean="0">
              <a:latin typeface="Palatino Linotype" pitchFamily="18" charset="0"/>
            </a:endParaRP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Punishment can result in unwanted fears.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Conveys no information to the organism.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Justifies pain to others.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Unwanted behaviors reappear in its absence.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Aggression towards the agent.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1200" dirty="0" smtClean="0">
                <a:latin typeface="Palatino Linotype" pitchFamily="18" charset="0"/>
              </a:rPr>
              <a:t>One unwanted behavior appears in place of another.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2CF22-5BE6-6043-8E19-F9E736D09850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CB3D98-6B64-6A43-B9F5-5093F74738EE}" type="slidenum">
              <a:rPr lang="en-US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682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682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2C19C-E5CA-2843-885D-9FA7A7211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57EC6-8180-184D-BEE9-8F501DBAC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CA4B-BF6E-994F-936B-6C608BA44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2A01-9D5F-4340-A35F-A5170BEED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9E553-D34C-794F-8CE2-46EBA13E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E4A6-3E49-D341-82A5-5E1C81CF27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447EF-7D5E-9746-957D-87BD6175C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CE928-E8E1-AF4C-B4DA-0D471BCB3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47A14-1A68-944F-B129-D394410F2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C74A9-9264-CB44-8E3E-D664CE996D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E43C-4E15-F348-902E-BBCA4E0DF2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AB2BB-E57D-7D45-86D2-C61F7BBC6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7577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8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8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7578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7578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78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579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579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9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9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9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9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79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9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580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80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80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06664D31-A995-2C4E-B782-C9393D346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63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  <p:sldLayoutId id="2147483862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GazyH6fQQ4&amp;feature=related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cs.worthpublishers.com/myersinmodules7e/pages/bcs-main.asp?v=category&amp;s=00130&amp;n=02000&amp;i=02130.01&amp;o=|02000|&amp;ns=0" TargetMode="External"/><Relationship Id="rId2" Type="http://schemas.openxmlformats.org/officeDocument/2006/relationships/hyperlink" Target="http://bcs.worthpublishers.com/psychsim5/Operant%20Conditioning/PsychSim_Shell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abcnews.go.com/Nightline/video/treatment-torture-1106040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tfQlkGwE2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457200" y="2759075"/>
            <a:ext cx="8229600" cy="1736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600" dirty="0" smtClean="0"/>
              <a:t>How would you go about…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Teaching pigeons how to play ping-pong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 smtClean="0">
                <a:ea typeface="+mj-ea"/>
                <a:cs typeface="+mj-cs"/>
              </a:rPr>
              <a:t>Resistance to Extinction</a:t>
            </a:r>
            <a:endParaRPr lang="en-US" b="1" u="sng" dirty="0">
              <a:ea typeface="+mj-ea"/>
              <a:cs typeface="+mj-cs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Resistance to Extinction:  </a:t>
            </a:r>
            <a:r>
              <a:rPr lang="en-US" smtClean="0"/>
              <a:t>How long the behavior continues after the reinforcement has been taken away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High resistance to extinction </a:t>
            </a:r>
            <a:r>
              <a:rPr lang="en-US" smtClean="0"/>
              <a:t>means the behavior continues even though you are no longer reinforced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b="1" smtClean="0"/>
              <a:t>Low resistance to extinction </a:t>
            </a:r>
            <a:r>
              <a:rPr lang="en-US" smtClean="0"/>
              <a:t>means the behavior stops relatively soon after the reinforcement stops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ea typeface="+mj-ea"/>
                <a:cs typeface="+mj-cs"/>
              </a:rPr>
              <a:t>Extinction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is </a:t>
            </a:r>
            <a:r>
              <a:rPr lang="en-US" i="1" smtClean="0"/>
              <a:t>high</a:t>
            </a:r>
            <a:r>
              <a:rPr lang="en-US" smtClean="0"/>
              <a:t> resistance to extinction desirable?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Casinos want people to gamble but not reward them often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is </a:t>
            </a:r>
            <a:r>
              <a:rPr lang="en-US" i="1" smtClean="0"/>
              <a:t>low </a:t>
            </a:r>
            <a:r>
              <a:rPr lang="en-US" smtClean="0"/>
              <a:t>resistance to extinction desirable?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You want a baby’s crying to stop soon after parents no longer come to the room at bedtime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>
                <a:ea typeface="+mj-ea"/>
                <a:cs typeface="+mj-cs"/>
              </a:rPr>
              <a:t>Schedules of Reinforcement</a:t>
            </a:r>
            <a:br>
              <a:rPr lang="en-US" sz="4000" b="1" u="sng">
                <a:ea typeface="+mj-ea"/>
                <a:cs typeface="+mj-cs"/>
              </a:rPr>
            </a:br>
            <a:endParaRPr lang="en-US" sz="4000" b="1" u="sng">
              <a:ea typeface="+mj-ea"/>
              <a:cs typeface="+mj-cs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/>
              <a:t>In the real world, reinforcement happens at various and sometimes unpredictable times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Continuous reinforcement</a:t>
            </a:r>
            <a:r>
              <a:rPr lang="en-US" sz="2800"/>
              <a:t>:  every instance of a certain behavior is reinforced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200"/>
          </a:p>
          <a:p>
            <a:pPr eaLnBrk="1" hangingPunct="1">
              <a:lnSpc>
                <a:spcPct val="90000"/>
              </a:lnSpc>
            </a:pPr>
            <a:r>
              <a:rPr lang="en-US" sz="2800" b="1"/>
              <a:t>Intermittent (partial) reinforcement</a:t>
            </a:r>
            <a:r>
              <a:rPr lang="en-US" sz="2800"/>
              <a:t>: behavior is reinforced only some of the time</a:t>
            </a:r>
          </a:p>
          <a:p>
            <a:pPr eaLnBrk="1" hangingPunct="1">
              <a:lnSpc>
                <a:spcPct val="90000"/>
              </a:lnSpc>
            </a:pPr>
            <a:endParaRPr lang="en-US" sz="2800"/>
          </a:p>
          <a:p>
            <a:pPr eaLnBrk="1" hangingPunct="1">
              <a:lnSpc>
                <a:spcPct val="90000"/>
              </a:lnSpc>
            </a:pPr>
            <a:r>
              <a:rPr lang="en-US" sz="2800" b="1" i="1"/>
              <a:t>Which is more resistant to extinction?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Intermittent!  Why?</a:t>
            </a:r>
          </a:p>
          <a:p>
            <a:pPr lvl="1" eaLnBrk="1" hangingPunct="1">
              <a:lnSpc>
                <a:spcPct val="90000"/>
              </a:lnSpc>
            </a:pPr>
            <a:endParaRPr 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Ratio Schedules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686800" cy="5105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Require</a:t>
            </a:r>
            <a:r>
              <a:rPr lang="en-US" sz="2800" dirty="0" smtClean="0"/>
              <a:t> people to </a:t>
            </a:r>
            <a:r>
              <a:rPr lang="en-US" sz="2800" dirty="0"/>
              <a:t>perform a certain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2800" i="1" u="sng" dirty="0"/>
              <a:t>number of</a:t>
            </a:r>
            <a:r>
              <a:rPr lang="en-US" sz="2800" u="sng" dirty="0"/>
              <a:t> </a:t>
            </a:r>
            <a:r>
              <a:rPr lang="en-US" sz="2800" i="1" u="sng" dirty="0"/>
              <a:t>behaviors</a:t>
            </a:r>
            <a:r>
              <a:rPr lang="en-US" sz="2800" dirty="0"/>
              <a:t> in order to receive reinforcement</a:t>
            </a:r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endParaRPr lang="en-US" sz="1400" dirty="0"/>
          </a:p>
          <a:p>
            <a:pPr eaLnBrk="1" hangingPunct="1">
              <a:lnSpc>
                <a:spcPct val="80000"/>
              </a:lnSpc>
            </a:pPr>
            <a:r>
              <a:rPr lang="en-US" sz="2800" b="1" i="1" u="sng" dirty="0"/>
              <a:t>fixed-ratio (FR) schedule</a:t>
            </a:r>
            <a:r>
              <a:rPr lang="en-US" sz="2800" dirty="0"/>
              <a:t> – </a:t>
            </a:r>
            <a:r>
              <a:rPr lang="en-US" sz="2800" dirty="0" err="1"/>
              <a:t>reinforcer</a:t>
            </a:r>
            <a:r>
              <a:rPr lang="en-US" sz="2800" dirty="0"/>
              <a:t> given after a set, predictable number of behaviors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Sales person receives bonus every 4 sales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800" b="1" i="1" u="sng" dirty="0"/>
              <a:t>variable-ratio (VR) schedule</a:t>
            </a:r>
            <a:r>
              <a:rPr lang="en-US" sz="2800" dirty="0"/>
              <a:t> – </a:t>
            </a:r>
            <a:r>
              <a:rPr lang="en-US" sz="2800" dirty="0" err="1"/>
              <a:t>reinforcer</a:t>
            </a:r>
            <a:r>
              <a:rPr lang="en-US" sz="2800" dirty="0"/>
              <a:t> given after unpredictable or “on average” number of behaviors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slot-machines pay off every 6th try on average</a:t>
            </a:r>
          </a:p>
          <a:p>
            <a:pPr algn="r" eaLnBrk="1" hangingPunct="1">
              <a:lnSpc>
                <a:spcPct val="80000"/>
              </a:lnSpc>
              <a:buFontTx/>
              <a:buNone/>
            </a:pPr>
            <a:r>
              <a:rPr lang="en-US" sz="2800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Interval Schedules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953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Reinforcement comes after a certain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800" u="sng" smtClean="0"/>
              <a:t>amount of time</a:t>
            </a:r>
            <a:endParaRPr lang="en-US" sz="280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u="sng" smtClean="0"/>
              <a:t>fixed-interval (FI) schedule</a:t>
            </a:r>
            <a:r>
              <a:rPr lang="en-US" sz="2800" smtClean="0"/>
              <a:t> – Reinforces a behavior only after a predictable amount of time has elapsed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preparing for an exam only when the exam draws close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sz="2800" b="1" i="1" u="sng" smtClean="0"/>
              <a:t>variable-interval (VI) schedule</a:t>
            </a:r>
            <a:r>
              <a:rPr lang="en-US" sz="2800" smtClean="0"/>
              <a:t> – Reinforces a behavior at unpredictable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dialing a busy phone number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dirty="0">
                <a:ea typeface="+mj-ea"/>
                <a:cs typeface="+mj-cs"/>
              </a:rPr>
              <a:t>Schedules of Intermittent Reinforcement:  HW Review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86800" cy="4876800"/>
          </a:xfrm>
        </p:spPr>
        <p:txBody>
          <a:bodyPr/>
          <a:lstStyle/>
          <a:p>
            <a:pPr marL="533400" indent="-533400" eaLnBrk="1" hangingPunct="1">
              <a:buFontTx/>
              <a:buNone/>
            </a:pPr>
            <a:r>
              <a:rPr lang="en-US" sz="2800"/>
              <a:t>For each situation:</a:t>
            </a:r>
            <a:endParaRPr lang="en-US" sz="2800" smtClean="0"/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Identify the reinforcement or reward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 smtClean="0"/>
              <a:t>Is the reinforcement </a:t>
            </a:r>
            <a:r>
              <a:rPr lang="en-US" sz="2800"/>
              <a:t>a </a:t>
            </a:r>
            <a:r>
              <a:rPr lang="en-US" sz="2800" u="sng"/>
              <a:t>ratio</a:t>
            </a:r>
            <a:r>
              <a:rPr lang="en-US" sz="2800"/>
              <a:t> schedule or </a:t>
            </a:r>
            <a:r>
              <a:rPr lang="en-US" sz="2800" u="sng"/>
              <a:t>interval</a:t>
            </a:r>
            <a:r>
              <a:rPr lang="en-US" sz="2800"/>
              <a:t> </a:t>
            </a:r>
            <a:r>
              <a:rPr lang="en-US" sz="2800" smtClean="0"/>
              <a:t>schedule?</a:t>
            </a:r>
          </a:p>
          <a:p>
            <a:pPr marL="914400" lvl="1" indent="-457200" eaLnBrk="1" hangingPunct="1"/>
            <a:r>
              <a:rPr lang="en-US" sz="2400"/>
              <a:t>Is the reward based on a </a:t>
            </a:r>
            <a:r>
              <a:rPr lang="en-US" sz="2400" u="sng"/>
              <a:t>number of behaviors</a:t>
            </a:r>
            <a:r>
              <a:rPr lang="en-US" sz="2400" i="1"/>
              <a:t> </a:t>
            </a:r>
            <a:r>
              <a:rPr lang="en-US" sz="2400"/>
              <a:t>that must be completed?  (Ratio)</a:t>
            </a:r>
          </a:p>
          <a:p>
            <a:pPr marL="914400" lvl="1" indent="-457200" eaLnBrk="1" hangingPunct="1"/>
            <a:r>
              <a:rPr lang="en-US" sz="2400"/>
              <a:t>Is the reward  based on a length of </a:t>
            </a:r>
            <a:r>
              <a:rPr lang="en-US" sz="2400" u="sng"/>
              <a:t>time?</a:t>
            </a:r>
            <a:r>
              <a:rPr lang="en-US" sz="2400"/>
              <a:t> (Interval)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sz="2800"/>
              <a:t>Decide whether the schedule is </a:t>
            </a:r>
            <a:r>
              <a:rPr lang="en-US" sz="2800" u="sng"/>
              <a:t>fixed</a:t>
            </a:r>
            <a:r>
              <a:rPr lang="en-US" sz="2800"/>
              <a:t> or </a:t>
            </a:r>
            <a:r>
              <a:rPr lang="en-US" sz="2800" u="sng"/>
              <a:t>variable</a:t>
            </a:r>
          </a:p>
          <a:p>
            <a:pPr marL="914400" lvl="1" indent="-457200" eaLnBrk="1" hangingPunct="1"/>
            <a:r>
              <a:rPr lang="en-US" sz="2400"/>
              <a:t>Fixed schedules are </a:t>
            </a:r>
            <a:r>
              <a:rPr lang="en-US" sz="2400" u="sng"/>
              <a:t>predictable</a:t>
            </a:r>
            <a:r>
              <a:rPr lang="en-US" sz="2400"/>
              <a:t> and pre-set</a:t>
            </a:r>
          </a:p>
          <a:p>
            <a:pPr marL="914400" lvl="1" indent="-457200" eaLnBrk="1" hangingPunct="1"/>
            <a:r>
              <a:rPr lang="en-US" sz="2400"/>
              <a:t>Variable schedules are </a:t>
            </a:r>
            <a:r>
              <a:rPr lang="en-US" sz="2400" u="sng"/>
              <a:t>unpredictable</a:t>
            </a:r>
            <a:r>
              <a:rPr lang="en-US" sz="2400"/>
              <a:t> and </a:t>
            </a:r>
            <a:r>
              <a:rPr lang="en-US" sz="2400" u="sng"/>
              <a:t>random</a:t>
            </a:r>
            <a:r>
              <a:rPr lang="en-US" sz="2400"/>
              <a:t> (“on average”)</a:t>
            </a:r>
          </a:p>
          <a:p>
            <a:pPr marL="914400" lvl="1" indent="-457200" eaLnBrk="1" hangingPunct="1"/>
            <a:endParaRPr lang="en-US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hlinkClick r:id="rId2"/>
              </a:rPr>
              <a:t>Rocky, the Lab Rat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Simulation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Think about the four schedules of reinforcement…</a:t>
            </a:r>
          </a:p>
          <a:p>
            <a:pPr lvl="1" eaLnBrk="1" hangingPunct="1"/>
            <a:r>
              <a:rPr lang="en-US" sz="3200" dirty="0" smtClean="0"/>
              <a:t>How does each schedule generate a different:</a:t>
            </a:r>
          </a:p>
          <a:p>
            <a:pPr lvl="2" eaLnBrk="1" hangingPunct="1"/>
            <a:r>
              <a:rPr lang="en-US" sz="2800" b="1" dirty="0" smtClean="0"/>
              <a:t>Rate of response?</a:t>
            </a:r>
          </a:p>
          <a:p>
            <a:pPr lvl="2" eaLnBrk="1" hangingPunct="1"/>
            <a:r>
              <a:rPr lang="en-US" sz="2800" b="1" dirty="0" smtClean="0"/>
              <a:t>Resistance to extinction?</a:t>
            </a:r>
            <a:endParaRPr lang="en-US" sz="28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a typeface="+mj-ea"/>
                <a:cs typeface="+mj-cs"/>
              </a:rPr>
              <a:t>Schedules of Reinforcement and Rate of Response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/>
              <a:t>If you wanted someone to behave (or perform an action) as quickly as possible, which schedules would you use?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Highest rate of response: fixed ratio and variable ratio</a:t>
            </a:r>
          </a:p>
          <a:p>
            <a:pPr lvl="1" eaLnBrk="1" hangingPunct="1">
              <a:lnSpc>
                <a:spcPct val="90000"/>
              </a:lnSpc>
            </a:pPr>
            <a:r>
              <a:rPr lang="en-US"/>
              <a:t>Behaviors that receive VR reinforcement more resistant to extinction</a:t>
            </a:r>
          </a:p>
          <a:p>
            <a:pPr lvl="2" eaLnBrk="1" hangingPunct="1">
              <a:lnSpc>
                <a:spcPct val="90000"/>
              </a:lnSpc>
            </a:pPr>
            <a:endParaRPr lang="en-US"/>
          </a:p>
          <a:p>
            <a:pPr eaLnBrk="1" hangingPunct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>
                <a:ea typeface="+mj-ea"/>
                <a:cs typeface="+mj-cs"/>
              </a:rPr>
              <a:t>Schedules of Reinforcement and Rate of Response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If you wanted someone to behave </a:t>
            </a:r>
            <a:r>
              <a:rPr lang="en-US" b="1" u="sng" smtClean="0"/>
              <a:t>consistently</a:t>
            </a:r>
            <a:r>
              <a:rPr lang="en-US" smtClean="0"/>
              <a:t> over a long period of time, which schedules would you use?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Interval schedules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Behaviors rewarded by FI reinforcers increase around the predictable reward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Studying for tests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VI reinforcements lead to lower, but very consistent, rates of response over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Your boss checks your work “periodically”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>
                <a:ea typeface="+mj-ea"/>
                <a:cs typeface="+mj-cs"/>
              </a:rPr>
              <a:t>Rate of Response:  Schedules of Reinforcement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51204" name="Picture 4" descr="figure-21-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0"/>
            <a:ext cx="8782050" cy="658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82296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ea typeface="+mj-ea"/>
                <a:cs typeface="+mj-cs"/>
              </a:rPr>
              <a:t>How Do We Learn?</a:t>
            </a:r>
            <a:br>
              <a:rPr lang="en-US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463416"/>
                  </a:outerShdw>
                </a:effectLst>
                <a:ea typeface="+mj-ea"/>
                <a:cs typeface="+mj-cs"/>
              </a:rPr>
            </a:b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463416"/>
                </a:outerShdw>
              </a:effectLst>
              <a:ea typeface="+mj-ea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b="1">
                <a:effectLst>
                  <a:outerShdw blurRad="38100" dist="38100" dir="2700000" algn="tl">
                    <a:srgbClr val="463416"/>
                  </a:outerShdw>
                </a:effectLst>
                <a:ea typeface="+mn-ea"/>
                <a:cs typeface="+mn-cs"/>
              </a:rPr>
              <a:t>Part II:  Operant Conditioning</a:t>
            </a:r>
          </a:p>
        </p:txBody>
      </p:sp>
      <p:pic>
        <p:nvPicPr>
          <p:cNvPr id="2053" name="Picture 5" descr="LabwkLn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2743200"/>
            <a:ext cx="4678539" cy="3214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276850" y="6515100"/>
            <a:ext cx="3460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http://www.bfskinner.org/images.asp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Learning Unit Wrap-up</a:t>
            </a:r>
            <a:endParaRPr lang="en-US" dirty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95800"/>
          </a:xfrm>
        </p:spPr>
        <p:txBody>
          <a:bodyPr/>
          <a:lstStyle/>
          <a:p>
            <a:r>
              <a:rPr lang="en-US" smtClean="0">
                <a:hlinkClick r:id="rId2"/>
              </a:rPr>
              <a:t>The Judge Rotenberg Center</a:t>
            </a:r>
            <a:endParaRPr lang="en-US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Operant Conditioning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Actions and behavior are learned and controlled by their </a:t>
            </a:r>
            <a:r>
              <a:rPr lang="en-US" sz="3600" b="1" u="sng" smtClean="0"/>
              <a:t>consequences</a:t>
            </a:r>
          </a:p>
          <a:p>
            <a:pPr lvl="1" eaLnBrk="1" hangingPunct="1"/>
            <a:r>
              <a:rPr lang="en-US" sz="3200" smtClean="0"/>
              <a:t>Reinforcement or punishment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Reinforcement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dirty="0"/>
              <a:t>Any reward or incentive that </a:t>
            </a:r>
            <a:r>
              <a:rPr lang="en-US" i="1" dirty="0"/>
              <a:t>strengthens </a:t>
            </a:r>
            <a:r>
              <a:rPr lang="en-US" dirty="0"/>
              <a:t>behavior</a:t>
            </a:r>
            <a:endParaRPr lang="en-US" dirty="0" smtClean="0"/>
          </a:p>
          <a:p>
            <a:pPr marL="609600" indent="-609600"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dirty="0" smtClean="0"/>
              <a:t>The Law of Effect:  </a:t>
            </a:r>
            <a:r>
              <a:rPr lang="en-US" dirty="0"/>
              <a:t>Organisms repeat responses that are followed by favorable outcomes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When is a reward MOST effective? When it: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dirty="0" smtClean="0"/>
              <a:t>occurs </a:t>
            </a:r>
            <a:r>
              <a:rPr lang="en-US" dirty="0"/>
              <a:t>during or immediately after the behavior </a:t>
            </a:r>
            <a:r>
              <a:rPr lang="en-US" dirty="0" smtClean="0"/>
              <a:t>(proper </a:t>
            </a:r>
            <a:r>
              <a:rPr lang="en-US" u="sng" dirty="0" smtClean="0"/>
              <a:t>timing</a:t>
            </a:r>
            <a:r>
              <a:rPr lang="en-US" dirty="0"/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dirty="0" smtClean="0"/>
              <a:t>increases </a:t>
            </a:r>
            <a:r>
              <a:rPr lang="en-US" dirty="0"/>
              <a:t>the likelihood of the behavior </a:t>
            </a:r>
            <a:r>
              <a:rPr lang="en-US" dirty="0" smtClean="0"/>
              <a:t>occurring (</a:t>
            </a:r>
            <a:r>
              <a:rPr lang="en-US" u="sng" dirty="0" smtClean="0"/>
              <a:t>strong and desirable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Shaping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Gradual, systematic reinforcement </a:t>
            </a:r>
            <a:r>
              <a:rPr lang="en-US" dirty="0"/>
              <a:t>the closer a person or animal gets to a desired behavior.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Shaping demonstration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dirty="0"/>
              <a:t>Practical examples of shaping for humans?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Reduce phobias,</a:t>
            </a:r>
            <a:r>
              <a:rPr lang="en-US" sz="2400" dirty="0" smtClean="0"/>
              <a:t> teaching young children to write, athletic skills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 dirty="0">
                <a:ea typeface="+mj-ea"/>
                <a:cs typeface="+mj-cs"/>
                <a:hlinkClick r:id="rId3"/>
              </a:rPr>
              <a:t>Skinner Box</a:t>
            </a:r>
            <a:endParaRPr lang="en-US" b="1" u="sng" dirty="0">
              <a:ea typeface="+mj-ea"/>
              <a:cs typeface="+mj-cs"/>
            </a:endParaRPr>
          </a:p>
        </p:txBody>
      </p:sp>
      <p:pic>
        <p:nvPicPr>
          <p:cNvPr id="27653" name="Picture 5" descr="008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57300"/>
            <a:ext cx="92964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0" y="6248400"/>
            <a:ext cx="5030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Tahoma" charset="0"/>
              </a:rPr>
              <a:t>http://</a:t>
            </a:r>
            <a:r>
              <a:rPr lang="en-US" sz="1400">
                <a:solidFill>
                  <a:schemeClr val="bg2"/>
                </a:solidFill>
                <a:latin typeface="Tahoma" charset="0"/>
              </a:rPr>
              <a:t>www.mhhe.com/socscience/intro/ibank/ibank/0081.jpg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u="sng">
                <a:ea typeface="+mj-ea"/>
                <a:cs typeface="+mj-cs"/>
              </a:rPr>
              <a:t>Types of Reinforcement</a:t>
            </a:r>
            <a:br>
              <a:rPr lang="en-US" sz="4000" b="1" u="sng">
                <a:ea typeface="+mj-ea"/>
                <a:cs typeface="+mj-cs"/>
              </a:rPr>
            </a:br>
            <a:endParaRPr lang="en-US" sz="4000" b="1" u="sng">
              <a:ea typeface="+mj-ea"/>
              <a:cs typeface="+mj-cs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b="1" dirty="0"/>
              <a:t>positive</a:t>
            </a:r>
            <a:r>
              <a:rPr lang="en-US" dirty="0"/>
              <a:t> </a:t>
            </a:r>
            <a:r>
              <a:rPr lang="en-US" b="1" dirty="0"/>
              <a:t>reinforcement</a:t>
            </a:r>
            <a:r>
              <a:rPr lang="en-US" dirty="0"/>
              <a:t> – </a:t>
            </a:r>
            <a:r>
              <a:rPr lang="en-US" u="sng" dirty="0"/>
              <a:t>addition</a:t>
            </a:r>
            <a:r>
              <a:rPr lang="en-US" dirty="0"/>
              <a:t> of a desired</a:t>
            </a:r>
            <a:r>
              <a:rPr lang="en-US" dirty="0" smtClean="0"/>
              <a:t> consequence in </a:t>
            </a:r>
            <a:r>
              <a:rPr lang="en-US" dirty="0"/>
              <a:t>order to strengthen behavior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b="1" dirty="0"/>
              <a:t>negative reinforcement</a:t>
            </a:r>
            <a:r>
              <a:rPr lang="en-US" dirty="0"/>
              <a:t> – </a:t>
            </a:r>
            <a:r>
              <a:rPr lang="en-US" u="sng" dirty="0" smtClean="0"/>
              <a:t>removal or prevention</a:t>
            </a:r>
            <a:r>
              <a:rPr lang="en-US" dirty="0" smtClean="0"/>
              <a:t> </a:t>
            </a:r>
            <a:r>
              <a:rPr lang="en-US" dirty="0"/>
              <a:t>of an unwanted</a:t>
            </a:r>
            <a:r>
              <a:rPr lang="en-US" dirty="0" smtClean="0"/>
              <a:t> consequence in </a:t>
            </a:r>
            <a:r>
              <a:rPr lang="en-US" dirty="0"/>
              <a:t>order to strengthen </a:t>
            </a:r>
            <a:r>
              <a:rPr lang="en-US" dirty="0" smtClean="0"/>
              <a:t>behavior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ü"/>
            </a:pPr>
            <a:r>
              <a:rPr lang="en-US" dirty="0" smtClean="0"/>
              <a:t>Avoidance </a:t>
            </a:r>
            <a:r>
              <a:rPr lang="en-US" smtClean="0"/>
              <a:t>versus escape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Ø"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can we reinforce </a:t>
            </a:r>
            <a:r>
              <a:rPr lang="en-US" i="1" dirty="0"/>
              <a:t>bad</a:t>
            </a:r>
            <a:r>
              <a:rPr lang="en-US" dirty="0"/>
              <a:t> behavior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u="sng">
                <a:ea typeface="+mj-ea"/>
                <a:cs typeface="+mj-cs"/>
              </a:rPr>
              <a:t>Punishment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/>
              <a:t>Addition of an unwanted stimulus (or removal of a desired stimulus) in order to </a:t>
            </a:r>
            <a:r>
              <a:rPr lang="en-US" i="1" u="sng" dirty="0"/>
              <a:t>weaken</a:t>
            </a:r>
            <a:r>
              <a:rPr lang="en-US" i="1" dirty="0"/>
              <a:t> </a:t>
            </a:r>
            <a:r>
              <a:rPr lang="en-US" dirty="0"/>
              <a:t>unwanted behavior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Positive and negative</a:t>
            </a:r>
          </a:p>
          <a:p>
            <a:pPr lvl="1" eaLnBrk="1" hangingPunct="1"/>
            <a:endParaRPr lang="en-US" dirty="0" smtClean="0"/>
          </a:p>
          <a:p>
            <a:pPr algn="ctr" eaLnBrk="1" hangingPunct="1">
              <a:buFontTx/>
              <a:buNone/>
            </a:pPr>
            <a:r>
              <a:rPr lang="en-US" b="1" i="1" dirty="0" smtClean="0"/>
              <a:t>When </a:t>
            </a:r>
            <a:r>
              <a:rPr lang="en-US" b="1" i="1" dirty="0"/>
              <a:t>is punishment effective?  Ineffective?</a:t>
            </a:r>
          </a:p>
          <a:p>
            <a:pPr lvl="2" eaLnBrk="1" hangingPunct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u="sng">
                <a:ea typeface="+mj-ea"/>
                <a:cs typeface="+mj-cs"/>
              </a:rPr>
              <a:t>Operant Conditioning</a:t>
            </a:r>
            <a:endParaRPr lang="en-US" sz="3600" b="1" u="sng">
              <a:ea typeface="+mj-ea"/>
              <a:cs typeface="+mj-cs"/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/>
              <a:t>So far, we have studied the </a:t>
            </a:r>
            <a:r>
              <a:rPr lang="en-US" u="sng"/>
              <a:t>types</a:t>
            </a:r>
            <a:r>
              <a:rPr lang="en-US"/>
              <a:t> of reinforcement</a:t>
            </a:r>
          </a:p>
          <a:p>
            <a:pPr eaLnBrk="1" hangingPunct="1">
              <a:lnSpc>
                <a:spcPct val="80000"/>
              </a:lnSpc>
            </a:pPr>
            <a:endParaRPr lang="en-US"/>
          </a:p>
          <a:p>
            <a:pPr eaLnBrk="1" hangingPunct="1">
              <a:lnSpc>
                <a:spcPct val="80000"/>
              </a:lnSpc>
            </a:pPr>
            <a:r>
              <a:rPr lang="en-US"/>
              <a:t>But, </a:t>
            </a:r>
            <a:r>
              <a:rPr lang="en-US" u="sng"/>
              <a:t>HOW</a:t>
            </a:r>
            <a:r>
              <a:rPr lang="en-US"/>
              <a:t> and </a:t>
            </a:r>
            <a:r>
              <a:rPr lang="en-US" u="sng"/>
              <a:t>WHEN</a:t>
            </a:r>
            <a:r>
              <a:rPr lang="en-US"/>
              <a:t> should effective reinforcements be delivered?  </a:t>
            </a:r>
          </a:p>
          <a:p>
            <a:pPr eaLnBrk="1" hangingPunct="1">
              <a:lnSpc>
                <a:spcPct val="80000"/>
              </a:lnSpc>
            </a:pPr>
            <a:r>
              <a:rPr lang="en-US"/>
              <a:t>How do we use operant conditioning to “shape” someone’s behavior?	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If you wanted your puppy to learn to “fetch” the newspaper, how would you do it?</a:t>
            </a:r>
          </a:p>
          <a:p>
            <a:pPr lvl="1" eaLnBrk="1" hangingPunct="1">
              <a:lnSpc>
                <a:spcPct val="80000"/>
              </a:lnSpc>
            </a:pPr>
            <a:r>
              <a:rPr lang="en-US"/>
              <a:t>How do casinos “shape” people into avid gamblers?</a:t>
            </a:r>
          </a:p>
          <a:p>
            <a:pPr eaLnBrk="1" hangingPunct="1">
              <a:lnSpc>
                <a:spcPct val="80000"/>
              </a:lnSpc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 build="p"/>
    </p:bld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7702</TotalTime>
  <Words>819</Words>
  <Application>Microsoft Office PowerPoint</Application>
  <PresentationFormat>On-screen Show (4:3)</PresentationFormat>
  <Paragraphs>135</Paragraphs>
  <Slides>20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ＭＳ Ｐゴシック</vt:lpstr>
      <vt:lpstr>Arial</vt:lpstr>
      <vt:lpstr>Palatino Linotype</vt:lpstr>
      <vt:lpstr>Tahoma</vt:lpstr>
      <vt:lpstr>Wingdings</vt:lpstr>
      <vt:lpstr>Mountain Top</vt:lpstr>
      <vt:lpstr>How would you go about…. Teaching pigeons how to play ping-pong? </vt:lpstr>
      <vt:lpstr>How Do We Learn? </vt:lpstr>
      <vt:lpstr>Operant Conditioning</vt:lpstr>
      <vt:lpstr>Reinforcement</vt:lpstr>
      <vt:lpstr>Shaping</vt:lpstr>
      <vt:lpstr>Skinner Box</vt:lpstr>
      <vt:lpstr>Types of Reinforcement </vt:lpstr>
      <vt:lpstr>Punishment</vt:lpstr>
      <vt:lpstr>Operant Conditioning</vt:lpstr>
      <vt:lpstr>Resistance to Extinction</vt:lpstr>
      <vt:lpstr>Extinction</vt:lpstr>
      <vt:lpstr>Schedules of Reinforcement </vt:lpstr>
      <vt:lpstr>Ratio Schedules</vt:lpstr>
      <vt:lpstr>Interval Schedules</vt:lpstr>
      <vt:lpstr>Schedules of Intermittent Reinforcement:  HW Review</vt:lpstr>
      <vt:lpstr>Rocky, the Lab Rat Simulation </vt:lpstr>
      <vt:lpstr>Schedules of Reinforcement and Rate of Response</vt:lpstr>
      <vt:lpstr>Schedules of Reinforcement and Rate of Response</vt:lpstr>
      <vt:lpstr>Rate of Response:  Schedules of Reinforcement</vt:lpstr>
      <vt:lpstr>Learning Unit Wrap-up</vt:lpstr>
    </vt:vector>
  </TitlesOfParts>
  <Company>Westwood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– Part II:</dc:title>
  <dc:creator>jsherr</dc:creator>
  <cp:lastModifiedBy>Anthony Pavicic</cp:lastModifiedBy>
  <cp:revision>68</cp:revision>
  <cp:lastPrinted>2011-03-04T13:30:23Z</cp:lastPrinted>
  <dcterms:created xsi:type="dcterms:W3CDTF">2014-02-03T11:57:34Z</dcterms:created>
  <dcterms:modified xsi:type="dcterms:W3CDTF">2020-04-29T16:22:39Z</dcterms:modified>
</cp:coreProperties>
</file>